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9" d="100"/>
          <a:sy n="59" d="100"/>
        </p:scale>
        <p:origin x="-72" y="-12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C901-662E-4C53-8B47-2E2EC33D7210}" type="datetimeFigureOut">
              <a:rPr lang="de-DE" smtClean="0"/>
              <a:pPr/>
              <a:t>20.09.2018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5C6D-1D28-4465-8865-102F2418F3B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983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C901-662E-4C53-8B47-2E2EC33D7210}" type="datetimeFigureOut">
              <a:rPr lang="de-DE" smtClean="0"/>
              <a:pPr/>
              <a:t>20.09.2018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5C6D-1D28-4465-8865-102F2418F3B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870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C901-662E-4C53-8B47-2E2EC33D7210}" type="datetimeFigureOut">
              <a:rPr lang="de-DE" smtClean="0"/>
              <a:pPr/>
              <a:t>20.09.2018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5C6D-1D28-4465-8865-102F2418F3B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642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C901-662E-4C53-8B47-2E2EC33D7210}" type="datetimeFigureOut">
              <a:rPr lang="de-DE" smtClean="0"/>
              <a:pPr/>
              <a:t>20.09.2018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5C6D-1D28-4465-8865-102F2418F3B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1205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C901-662E-4C53-8B47-2E2EC33D7210}" type="datetimeFigureOut">
              <a:rPr lang="de-DE" smtClean="0"/>
              <a:pPr/>
              <a:t>20.09.2018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5C6D-1D28-4465-8865-102F2418F3B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8118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C901-662E-4C53-8B47-2E2EC33D7210}" type="datetimeFigureOut">
              <a:rPr lang="de-DE" smtClean="0"/>
              <a:pPr/>
              <a:t>20.09.2018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5C6D-1D28-4465-8865-102F2418F3B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07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C901-662E-4C53-8B47-2E2EC33D7210}" type="datetimeFigureOut">
              <a:rPr lang="de-DE" smtClean="0"/>
              <a:pPr/>
              <a:t>20.09.2018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5C6D-1D28-4465-8865-102F2418F3B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1005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C901-662E-4C53-8B47-2E2EC33D7210}" type="datetimeFigureOut">
              <a:rPr lang="de-DE" smtClean="0"/>
              <a:pPr/>
              <a:t>20.09.2018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5C6D-1D28-4465-8865-102F2418F3B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40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C901-662E-4C53-8B47-2E2EC33D7210}" type="datetimeFigureOut">
              <a:rPr lang="de-DE" smtClean="0"/>
              <a:pPr/>
              <a:t>20.09.2018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5C6D-1D28-4465-8865-102F2418F3B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264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C901-662E-4C53-8B47-2E2EC33D7210}" type="datetimeFigureOut">
              <a:rPr lang="de-DE" smtClean="0"/>
              <a:pPr/>
              <a:t>20.09.2018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5C6D-1D28-4465-8865-102F2418F3B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939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C901-662E-4C53-8B47-2E2EC33D7210}" type="datetimeFigureOut">
              <a:rPr lang="de-DE" smtClean="0"/>
              <a:pPr/>
              <a:t>20.09.2018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5C6D-1D28-4465-8865-102F2418F3B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805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4C901-662E-4C53-8B47-2E2EC33D7210}" type="datetimeFigureOut">
              <a:rPr lang="de-DE" smtClean="0"/>
              <a:pPr/>
              <a:t>20.09.2018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95C6D-1D28-4465-8865-102F2418F3B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426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6838522" y="1974820"/>
            <a:ext cx="3497167" cy="738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Hochgradig</a:t>
            </a:r>
            <a:r>
              <a:rPr kumimoji="0" lang="de-DE" sz="1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eingeschränkte LV-Funktion </a:t>
            </a:r>
            <a:r>
              <a:rPr kumimoji="0" lang="de-DE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Kardiogener</a:t>
            </a:r>
            <a:r>
              <a:rPr kumimoji="0" lang="de-DE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Schock</a:t>
            </a:r>
          </a:p>
          <a:p>
            <a:pPr lvl="0" algn="ctr">
              <a:defRPr/>
            </a:pPr>
            <a:r>
              <a:rPr lang="de-DE" sz="1400" b="1" dirty="0">
                <a:solidFill>
                  <a:prstClr val="black"/>
                </a:solidFill>
                <a:cs typeface="Arial" panose="020B0604020202020204" pitchFamily="34" charset="0"/>
              </a:rPr>
              <a:t>Ventrikuläre Tachykardie</a:t>
            </a:r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93224" y="5676196"/>
            <a:ext cx="4273902" cy="738664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Fortführung / Intensivierung der Herzinsuffizienzmedikation</a:t>
            </a: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Engmaschige Nachbeobachtung ( ECHO )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343756" y="4576187"/>
            <a:ext cx="1873687" cy="646331"/>
          </a:xfrm>
          <a:prstGeom prst="rect">
            <a:avLst/>
          </a:prstGeom>
          <a:solidFill>
            <a:srgbClr val="CC0000"/>
          </a:solidFill>
          <a:ln w="31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Endomyokardiale</a:t>
            </a: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Biopsie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687038" y="2079679"/>
            <a:ext cx="2884509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cMRT:T2 MAP/LGE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Echokardiographie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3565340" y="835628"/>
            <a:ext cx="5379909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Verdacht auf Myokarditis/</a:t>
            </a:r>
            <a:r>
              <a:rPr kumimoji="0" lang="de-DE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inflammatorische</a:t>
            </a:r>
            <a:r>
              <a:rPr kumimoji="0" lang="de-DE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Kardiomyopathie/</a:t>
            </a:r>
            <a:r>
              <a:rPr kumimoji="0" lang="de-DE" sz="20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dilatative</a:t>
            </a:r>
            <a:r>
              <a:rPr kumimoji="0" lang="de-DE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Kardiomyopathie </a:t>
            </a:r>
            <a:endParaRPr kumimoji="0" lang="de-DE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6341165" y="3628936"/>
            <a:ext cx="1868475" cy="738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Keine Verbesserung bzw.</a:t>
            </a:r>
            <a:r>
              <a:rPr lang="de-DE" sz="14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kumimoji="0" lang="de-DE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Progression der LV-Dysfunktion</a:t>
            </a:r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4973124" y="5211331"/>
            <a:ext cx="1592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Virus und/oder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Inflammation negativ </a:t>
            </a:r>
          </a:p>
        </p:txBody>
      </p:sp>
      <p:sp>
        <p:nvSpPr>
          <p:cNvPr id="46" name="Textfeld 45"/>
          <p:cNvSpPr txBox="1"/>
          <p:nvPr/>
        </p:nvSpPr>
        <p:spPr>
          <a:xfrm>
            <a:off x="5960920" y="5677132"/>
            <a:ext cx="2637916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Virus-Positivität und/oder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i</a:t>
            </a:r>
            <a:r>
              <a:rPr kumimoji="0" lang="de-DE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ntramyokardiale</a:t>
            </a:r>
            <a:r>
              <a:rPr kumimoji="0" lang="de-DE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inflammation</a:t>
            </a:r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4839292" y="6529810"/>
            <a:ext cx="4932477" cy="30777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Spezifische antivirale oder immunsuppressive Therapie</a:t>
            </a:r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9" name="Line 27"/>
          <p:cNvSpPr>
            <a:spLocks noChangeShapeType="1"/>
          </p:cNvSpPr>
          <p:nvPr/>
        </p:nvSpPr>
        <p:spPr bwMode="auto">
          <a:xfrm flipH="1">
            <a:off x="4042990" y="4997440"/>
            <a:ext cx="2195891" cy="60621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25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0" name="Line 27"/>
          <p:cNvSpPr>
            <a:spLocks noChangeShapeType="1"/>
          </p:cNvSpPr>
          <p:nvPr/>
        </p:nvSpPr>
        <p:spPr bwMode="auto">
          <a:xfrm>
            <a:off x="7283716" y="5287764"/>
            <a:ext cx="104" cy="30779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25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65" name="Gerade Verbindung mit Pfeil 64"/>
          <p:cNvCxnSpPr/>
          <p:nvPr/>
        </p:nvCxnSpPr>
        <p:spPr>
          <a:xfrm flipH="1">
            <a:off x="3130376" y="3344973"/>
            <a:ext cx="556662" cy="22802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/>
          <p:nvPr/>
        </p:nvCxnSpPr>
        <p:spPr>
          <a:xfrm>
            <a:off x="6565355" y="3348628"/>
            <a:ext cx="510202" cy="2529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r Verbinder 78"/>
          <p:cNvCxnSpPr/>
          <p:nvPr/>
        </p:nvCxnSpPr>
        <p:spPr>
          <a:xfrm flipH="1">
            <a:off x="8911997" y="2901142"/>
            <a:ext cx="14137" cy="19737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 flipH="1">
            <a:off x="8372195" y="4874876"/>
            <a:ext cx="54040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Line 27"/>
          <p:cNvSpPr>
            <a:spLocks noChangeShapeType="1"/>
          </p:cNvSpPr>
          <p:nvPr/>
        </p:nvSpPr>
        <p:spPr bwMode="auto">
          <a:xfrm>
            <a:off x="7660487" y="1597126"/>
            <a:ext cx="1340" cy="350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25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0" name="Line 27"/>
          <p:cNvSpPr>
            <a:spLocks noChangeShapeType="1"/>
          </p:cNvSpPr>
          <p:nvPr/>
        </p:nvSpPr>
        <p:spPr bwMode="auto">
          <a:xfrm>
            <a:off x="5125411" y="1597126"/>
            <a:ext cx="3541" cy="34948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25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8887657" y="3333624"/>
            <a:ext cx="347972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alt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itchFamily="34" charset="-128"/>
                <a:cs typeface="+mn-cs"/>
              </a:rPr>
              <a:t>Hämodynamische</a:t>
            </a:r>
            <a:r>
              <a:rPr kumimoji="1" lang="en-US" altLang="en-US" sz="1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itchFamily="34" charset="-128"/>
                <a:cs typeface="+mn-cs"/>
              </a:rPr>
              <a:t> </a:t>
            </a:r>
            <a:r>
              <a:rPr kumimoji="1" lang="en-US" altLang="en-US" sz="14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itchFamily="34" charset="-128"/>
                <a:cs typeface="+mn-cs"/>
              </a:rPr>
              <a:t>U</a:t>
            </a:r>
            <a:r>
              <a:rPr kumimoji="1" lang="en-US" alt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itchFamily="34" charset="-128"/>
                <a:cs typeface="+mn-cs"/>
              </a:rPr>
              <a:t>nterstützungssysteme</a:t>
            </a:r>
            <a:endParaRPr kumimoji="1" lang="en-US" altLang="en-US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CA" alt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itchFamily="34" charset="-128"/>
                <a:cs typeface="+mn-cs"/>
              </a:rPr>
              <a:t>Inotropika</a:t>
            </a:r>
            <a:endParaRPr kumimoji="1" lang="en-CA" altLang="en-US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CA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itchFamily="34" charset="-128"/>
                <a:cs typeface="+mn-cs"/>
              </a:rPr>
              <a:t>ECMO/</a:t>
            </a:r>
            <a:r>
              <a:rPr kumimoji="1" lang="en-CA" alt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itchFamily="34" charset="-128"/>
                <a:cs typeface="+mn-cs"/>
              </a:rPr>
              <a:t>Impella</a:t>
            </a:r>
            <a:endParaRPr kumimoji="1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itchFamily="34" charset="-128"/>
              <a:cs typeface="+mn-cs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8926134" y="4523954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>
                <a:solidFill>
                  <a:prstClr val="black"/>
                </a:solidFill>
                <a:latin typeface="Calibri"/>
              </a:rPr>
              <a:t>d</a:t>
            </a:r>
            <a:r>
              <a:rPr kumimoji="0" lang="de-DE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ringlich</a:t>
            </a:r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Line 27"/>
          <p:cNvSpPr>
            <a:spLocks noChangeShapeType="1"/>
          </p:cNvSpPr>
          <p:nvPr/>
        </p:nvSpPr>
        <p:spPr bwMode="auto">
          <a:xfrm>
            <a:off x="7283715" y="4386731"/>
            <a:ext cx="1339" cy="18358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25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 flipV="1">
            <a:off x="2826616" y="5205891"/>
            <a:ext cx="1148375" cy="36451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25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Line 27"/>
          <p:cNvSpPr>
            <a:spLocks noChangeShapeType="1"/>
          </p:cNvSpPr>
          <p:nvPr/>
        </p:nvSpPr>
        <p:spPr bwMode="auto">
          <a:xfrm>
            <a:off x="7283716" y="6190478"/>
            <a:ext cx="1340" cy="350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25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1130532" y="-11215"/>
            <a:ext cx="92209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Klinisches Management bei Patienten mit Verdachtsdiagnose Myokarditis/</a:t>
            </a:r>
            <a:r>
              <a:rPr lang="de-DE" sz="2400" b="1" u="sng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inflammatorische</a:t>
            </a:r>
            <a:r>
              <a:rPr lang="de-DE" sz="2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2400" b="1" u="sng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dilatative</a:t>
            </a:r>
            <a:r>
              <a:rPr lang="de-DE" sz="2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Kardiomyopathie </a:t>
            </a:r>
            <a:endParaRPr lang="de-DE" sz="24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Picture 10" descr="ikdt_logo_wo_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50038" y="6267796"/>
            <a:ext cx="1120229" cy="540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feld 30"/>
          <p:cNvSpPr txBox="1"/>
          <p:nvPr/>
        </p:nvSpPr>
        <p:spPr>
          <a:xfrm>
            <a:off x="1224687" y="3596818"/>
            <a:ext cx="1729685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Stabilisierung der Herzfunktion</a:t>
            </a:r>
          </a:p>
        </p:txBody>
      </p:sp>
      <p:sp>
        <p:nvSpPr>
          <p:cNvPr id="36" name="Line 27"/>
          <p:cNvSpPr>
            <a:spLocks noChangeShapeType="1"/>
          </p:cNvSpPr>
          <p:nvPr/>
        </p:nvSpPr>
        <p:spPr bwMode="auto">
          <a:xfrm flipH="1">
            <a:off x="2071302" y="4225829"/>
            <a:ext cx="7460" cy="13467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25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2921622" y="4594347"/>
            <a:ext cx="2268876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Im Verlauf Progression der LV-Funktion Dysfunktion </a:t>
            </a:r>
            <a:endParaRPr kumimoji="0" lang="de-DE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Line 27"/>
          <p:cNvSpPr>
            <a:spLocks noChangeShapeType="1"/>
          </p:cNvSpPr>
          <p:nvPr/>
        </p:nvSpPr>
        <p:spPr bwMode="auto">
          <a:xfrm flipV="1">
            <a:off x="2136366" y="4841208"/>
            <a:ext cx="661309" cy="5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25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8" name="Line 27"/>
          <p:cNvSpPr>
            <a:spLocks noChangeShapeType="1"/>
          </p:cNvSpPr>
          <p:nvPr/>
        </p:nvSpPr>
        <p:spPr bwMode="auto">
          <a:xfrm flipV="1">
            <a:off x="5248102" y="4824583"/>
            <a:ext cx="1046093" cy="788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25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3907088" y="3036516"/>
            <a:ext cx="2499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ctr">
              <a:defRPr/>
            </a:pPr>
            <a:r>
              <a:rPr lang="de-DE" b="1" dirty="0">
                <a:solidFill>
                  <a:prstClr val="black"/>
                </a:solidFill>
                <a:cs typeface="Arial" panose="020B0604020202020204" pitchFamily="34" charset="0"/>
              </a:rPr>
              <a:t>Herzinsuffizienztherapie</a:t>
            </a:r>
          </a:p>
        </p:txBody>
      </p:sp>
      <p:sp>
        <p:nvSpPr>
          <p:cNvPr id="51" name="Line 27"/>
          <p:cNvSpPr>
            <a:spLocks noChangeShapeType="1"/>
          </p:cNvSpPr>
          <p:nvPr/>
        </p:nvSpPr>
        <p:spPr bwMode="auto">
          <a:xfrm>
            <a:off x="5128177" y="2655611"/>
            <a:ext cx="3541" cy="34948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25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3932027" y="3036516"/>
            <a:ext cx="2499146" cy="43820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err="1" smtClean="0">
                <a:solidFill>
                  <a:schemeClr val="tx1"/>
                </a:solidFill>
              </a:rPr>
              <a:t>Herzinsuffizienstherapie</a:t>
            </a:r>
            <a:endParaRPr lang="de-DE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099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Benutzerdefiniert</PresentationFormat>
  <Paragraphs>23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Company>Charité Universitaetsmedizin Berlin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Escher, Felicitas</dc:creator>
  <cp:lastModifiedBy>Thomas</cp:lastModifiedBy>
  <cp:revision>13</cp:revision>
  <cp:lastPrinted>2018-08-22T14:12:18Z</cp:lastPrinted>
  <dcterms:created xsi:type="dcterms:W3CDTF">2018-08-22T13:35:53Z</dcterms:created>
  <dcterms:modified xsi:type="dcterms:W3CDTF">2018-09-20T06:33:26Z</dcterms:modified>
</cp:coreProperties>
</file>